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ira Sans ExtraLight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Fira Sans Medium"/>
      <p:regular r:id="rId32"/>
      <p:bold r:id="rId33"/>
      <p:italic r:id="rId34"/>
      <p:boldItalic r:id="rId35"/>
    </p:embeddedFont>
    <p:embeddedFont>
      <p:font typeface="Fira Sans SemiBold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Fira Sans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20" Type="http://schemas.openxmlformats.org/officeDocument/2006/relationships/slide" Target="slides/slide15.xml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22" Type="http://schemas.openxmlformats.org/officeDocument/2006/relationships/slide" Target="slides/slide17.xml"/><Relationship Id="rId44" Type="http://schemas.openxmlformats.org/officeDocument/2006/relationships/font" Target="fonts/FiraSansLight-regular.fntdata"/><Relationship Id="rId21" Type="http://schemas.openxmlformats.org/officeDocument/2006/relationships/slide" Target="slides/slide16.xml"/><Relationship Id="rId43" Type="http://schemas.openxmlformats.org/officeDocument/2006/relationships/font" Target="fonts/FiraSans-boldItalic.fntdata"/><Relationship Id="rId24" Type="http://schemas.openxmlformats.org/officeDocument/2006/relationships/font" Target="fonts/FiraSansExtraLight-regular.fntdata"/><Relationship Id="rId46" Type="http://schemas.openxmlformats.org/officeDocument/2006/relationships/font" Target="fonts/FiraSansLight-italic.fntdata"/><Relationship Id="rId23" Type="http://schemas.openxmlformats.org/officeDocument/2006/relationships/slide" Target="slides/slide18.xml"/><Relationship Id="rId45" Type="http://schemas.openxmlformats.org/officeDocument/2006/relationships/font" Target="fonts/Fira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Light-italic.fntdata"/><Relationship Id="rId25" Type="http://schemas.openxmlformats.org/officeDocument/2006/relationships/font" Target="fonts/FiraSansExtraLight-bold.fntdata"/><Relationship Id="rId47" Type="http://schemas.openxmlformats.org/officeDocument/2006/relationships/font" Target="fonts/FiraSansLight-boldItalic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FiraSansExtra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FiraSans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SemiBold-bold.fntdata"/><Relationship Id="rId14" Type="http://schemas.openxmlformats.org/officeDocument/2006/relationships/slide" Target="slides/slide9.xml"/><Relationship Id="rId36" Type="http://schemas.openxmlformats.org/officeDocument/2006/relationships/font" Target="fonts/FiraSa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292902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292902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35998010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35998010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35998010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35998010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35998010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35998010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29290261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29290261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35998010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35998010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35998010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35998010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35998010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35998010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258ed503f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258ed503f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02675195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02675195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02675195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02675195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35998010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35998010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02675195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02675195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35998010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35998010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35998010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35998010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RM89MQ4M-EWsPjtihOeyw-mpKEJZ62qf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11475"/>
            <a:ext cx="47013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B5394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Percepción de valor de productos en Wish</a:t>
            </a:r>
            <a:endParaRPr sz="4000">
              <a:solidFill>
                <a:srgbClr val="0B5394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2406900"/>
            <a:ext cx="32124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Daniel Alejandro Fernández Robles</a:t>
            </a:r>
            <a:endParaRPr>
              <a:solidFill>
                <a:srgbClr val="0B539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Nelson David Quiñones Virgen</a:t>
            </a:r>
            <a:endParaRPr>
              <a:solidFill>
                <a:srgbClr val="0B539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Paola Andrea Osorio Holguín</a:t>
            </a:r>
            <a:endParaRPr>
              <a:solidFill>
                <a:srgbClr val="0B539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282854" y="2737159"/>
            <a:ext cx="4432244" cy="76248"/>
          </a:xfrm>
          <a:custGeom>
            <a:rect b="b" l="l" r="r" t="t"/>
            <a:pathLst>
              <a:path extrusionOk="0" h="2377" w="138173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>
            <a:off x="271379" y="2094409"/>
            <a:ext cx="4432244" cy="76248"/>
          </a:xfrm>
          <a:custGeom>
            <a:rect b="b" l="l" r="r" t="t"/>
            <a:pathLst>
              <a:path extrusionOk="0" h="2377" w="138173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4618265" y="2019251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282850" y="360950"/>
            <a:ext cx="4422076" cy="1385281"/>
          </a:xfrm>
          <a:custGeom>
            <a:rect b="b" l="l" r="r" t="t"/>
            <a:pathLst>
              <a:path extrusionOk="0" h="41519" w="137856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4618265" y="305260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267954" y="1209226"/>
            <a:ext cx="6277054" cy="738552"/>
          </a:xfrm>
          <a:custGeom>
            <a:rect b="b" l="l" r="r" t="t"/>
            <a:pathLst>
              <a:path extrusionOk="0" h="23024" w="195684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6471124" y="1141874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271372" y="2958651"/>
            <a:ext cx="6277054" cy="738552"/>
          </a:xfrm>
          <a:custGeom>
            <a:rect b="b" l="l" r="r" t="t"/>
            <a:pathLst>
              <a:path extrusionOk="0" h="23024" w="195684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6463068" y="3545797"/>
            <a:ext cx="267206" cy="226563"/>
          </a:xfrm>
          <a:custGeom>
            <a:rect b="b" l="l" r="r" t="t"/>
            <a:pathLst>
              <a:path extrusionOk="0" h="7063" w="833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/>
          <p:nvPr/>
        </p:nvSpPr>
        <p:spPr>
          <a:xfrm>
            <a:off x="267960" y="3170975"/>
            <a:ext cx="4422076" cy="1331826"/>
          </a:xfrm>
          <a:custGeom>
            <a:rect b="b" l="l" r="r" t="t"/>
            <a:pathLst>
              <a:path extrusionOk="0" h="41519" w="137856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4604677" y="4352421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936722" y="1416585"/>
            <a:ext cx="2330430" cy="2330398"/>
          </a:xfrm>
          <a:custGeom>
            <a:rect b="b" l="l" r="r" t="t"/>
            <a:pathLst>
              <a:path extrusionOk="0" h="72649" w="7265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Cómo implementar gradualmente precios dinámicos en su negocio de comercio electrónico</a:t>
            </a:r>
            <a:endParaRPr sz="1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5297475" y="4172275"/>
            <a:ext cx="2553102" cy="842836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Adopte un enfoque verdaderamente holístico para la fijación de precios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4921950" y="4172276"/>
            <a:ext cx="430735" cy="842836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6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50" name="Google Shape;250;p22"/>
          <p:cNvSpPr/>
          <p:nvPr/>
        </p:nvSpPr>
        <p:spPr>
          <a:xfrm>
            <a:off x="5335303" y="62775"/>
            <a:ext cx="1358507" cy="738532"/>
          </a:xfrm>
          <a:custGeom>
            <a:rect b="b" l="l" r="r" t="t"/>
            <a:pathLst>
              <a:path extrusionOk="0" h="30277" w="5216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Comienza con el precio inicial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4875300" y="62783"/>
            <a:ext cx="460010" cy="738532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4921950" y="1742650"/>
            <a:ext cx="430735" cy="622820"/>
          </a:xfrm>
          <a:custGeom>
            <a:rect b="b" l="l" r="r" t="t"/>
            <a:pathLst>
              <a:path extrusionOk="0" h="30245" w="13429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7115900" y="852825"/>
            <a:ext cx="1570907" cy="738532"/>
          </a:xfrm>
          <a:custGeom>
            <a:rect b="b" l="l" r="r" t="t"/>
            <a:pathLst>
              <a:path extrusionOk="0" h="30277" w="521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Introducir un programa de fidelización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6741825" y="852800"/>
            <a:ext cx="430769" cy="738532"/>
          </a:xfrm>
          <a:custGeom>
            <a:rect b="b" l="l" r="r" t="t"/>
            <a:pathLst>
              <a:path extrusionOk="0" h="30277" w="13429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7142900" y="3230725"/>
            <a:ext cx="1818520" cy="842808"/>
          </a:xfrm>
          <a:custGeom>
            <a:rect b="b" l="l" r="r" t="t"/>
            <a:pathLst>
              <a:path extrusionOk="0" h="30276" w="521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Incorporar los precios basados en la competencia en la mezcla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6741750" y="3230725"/>
            <a:ext cx="430735" cy="842808"/>
          </a:xfrm>
          <a:custGeom>
            <a:rect b="b" l="l" r="r" t="t"/>
            <a:pathLst>
              <a:path extrusionOk="0" h="30276" w="13429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5335900" y="1746700"/>
            <a:ext cx="2076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Integrar los precios de la demanda</a:t>
            </a:r>
            <a:endParaRPr sz="18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4629740" y="2662001"/>
            <a:ext cx="267206" cy="225537"/>
          </a:xfrm>
          <a:custGeom>
            <a:rect b="b" l="l" r="r" t="t"/>
            <a:pathLst>
              <a:path extrusionOk="0" h="7031" w="833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4921950" y="2439125"/>
            <a:ext cx="430735" cy="738507"/>
          </a:xfrm>
          <a:custGeom>
            <a:rect b="b" l="l" r="r" t="t"/>
            <a:pathLst>
              <a:path extrusionOk="0" h="30245" w="13429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60" name="Google Shape;260;p22"/>
          <p:cNvSpPr txBox="1"/>
          <p:nvPr/>
        </p:nvSpPr>
        <p:spPr>
          <a:xfrm>
            <a:off x="5297475" y="2422600"/>
            <a:ext cx="2114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Comprender e implementar la percepción de precios</a:t>
            </a:r>
            <a:endParaRPr sz="18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4906250" y="13212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¿Cómo podemos ajustar los precios de un producto con los datos que tenemos?</a:t>
            </a:r>
            <a:endParaRPr sz="24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6" name="Google Shape;266;p23"/>
          <p:cNvSpPr txBox="1"/>
          <p:nvPr>
            <p:ph idx="1" type="subTitle"/>
          </p:nvPr>
        </p:nvSpPr>
        <p:spPr>
          <a:xfrm>
            <a:off x="4992650" y="2803575"/>
            <a:ext cx="38724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Fira Sans Light"/>
                <a:ea typeface="Fira Sans Light"/>
                <a:cs typeface="Fira Sans Light"/>
                <a:sym typeface="Fira Sans Light"/>
              </a:rPr>
              <a:t>Determinando el valor percibido del producto.</a:t>
            </a:r>
            <a:endParaRPr sz="14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75" y="890588"/>
            <a:ext cx="32861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/>
        </p:nvSpPr>
        <p:spPr>
          <a:xfrm>
            <a:off x="618300" y="800100"/>
            <a:ext cx="41358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¿Cómo determinar el valor percibido del producto?</a:t>
            </a:r>
            <a:endParaRPr sz="30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618300" y="2331100"/>
            <a:ext cx="41358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Referencias</a:t>
            </a:r>
            <a:endParaRPr sz="1700">
              <a:solidFill>
                <a:srgbClr val="43434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Statistical Analysis of Consumer Perceived Value Deviation</a:t>
            </a:r>
            <a:endParaRPr sz="15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Fira Sans Light"/>
              <a:buChar char="●"/>
            </a:pPr>
            <a:r>
              <a:rPr lang="en" sz="15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Exploring E-Commerce Big Data and Customer-Perceived Value: An Empirical Study on Chinese Online Customers. </a:t>
            </a:r>
            <a:endParaRPr sz="15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0" l="11326" r="11357" t="8054"/>
          <a:stretch/>
        </p:blipFill>
        <p:spPr>
          <a:xfrm>
            <a:off x="4925775" y="800100"/>
            <a:ext cx="4036751" cy="35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88" y="169075"/>
            <a:ext cx="7021425" cy="48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/>
          <p:nvPr/>
        </p:nvSpPr>
        <p:spPr>
          <a:xfrm>
            <a:off x="1862900" y="2863451"/>
            <a:ext cx="1518943" cy="1444365"/>
          </a:xfrm>
          <a:custGeom>
            <a:rect b="b" l="l" r="r" t="t"/>
            <a:pathLst>
              <a:path extrusionOk="0" fill="none" h="59032" w="52888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cap="flat" cmpd="sng" w="10300">
            <a:solidFill>
              <a:srgbClr val="F2A365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3812949" y="2863451"/>
            <a:ext cx="1518972" cy="1444365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22283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5762107" y="2863451"/>
            <a:ext cx="1518972" cy="1444365"/>
          </a:xfrm>
          <a:custGeom>
            <a:rect b="b" l="l" r="r" t="t"/>
            <a:pathLst>
              <a:path extrusionOk="0" fill="none" h="59032" w="52889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cap="flat" cmpd="sng" w="10300">
            <a:solidFill>
              <a:srgbClr val="C4C4C4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6024464" y="1550496"/>
            <a:ext cx="994256" cy="1111795"/>
            <a:chOff x="5044655" y="1201022"/>
            <a:chExt cx="1268993" cy="1419011"/>
          </a:xfrm>
        </p:grpSpPr>
        <p:sp>
          <p:nvSpPr>
            <p:cNvPr id="288" name="Google Shape;288;p26"/>
            <p:cNvSpPr/>
            <p:nvPr/>
          </p:nvSpPr>
          <p:spPr>
            <a:xfrm>
              <a:off x="5502497" y="2249445"/>
              <a:ext cx="335039" cy="370588"/>
            </a:xfrm>
            <a:custGeom>
              <a:rect b="b" l="l" r="r" t="t"/>
              <a:pathLst>
                <a:path extrusionOk="0" h="11561" w="10452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5044655" y="1201022"/>
              <a:ext cx="1268993" cy="1152826"/>
            </a:xfrm>
            <a:custGeom>
              <a:rect b="b" l="l" r="r" t="t"/>
              <a:pathLst>
                <a:path extrusionOk="0" h="35964" w="39588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5230446" y="1361201"/>
              <a:ext cx="1083203" cy="992647"/>
            </a:xfrm>
            <a:custGeom>
              <a:rect b="b" l="l" r="r" t="t"/>
              <a:pathLst>
                <a:path extrusionOk="0" h="30967" w="33792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5297441" y="1466470"/>
              <a:ext cx="712679" cy="662513"/>
            </a:xfrm>
            <a:custGeom>
              <a:rect b="b" l="l" r="r" t="t"/>
              <a:pathLst>
                <a:path extrusionOk="0" h="20668" w="22233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6"/>
          <p:cNvGrpSpPr/>
          <p:nvPr/>
        </p:nvGrpSpPr>
        <p:grpSpPr>
          <a:xfrm>
            <a:off x="4086582" y="1550496"/>
            <a:ext cx="987877" cy="1111795"/>
            <a:chOff x="2870204" y="1201022"/>
            <a:chExt cx="1260851" cy="1419011"/>
          </a:xfrm>
        </p:grpSpPr>
        <p:sp>
          <p:nvSpPr>
            <p:cNvPr id="293" name="Google Shape;293;p26"/>
            <p:cNvSpPr/>
            <p:nvPr/>
          </p:nvSpPr>
          <p:spPr>
            <a:xfrm>
              <a:off x="3323975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2870204" y="1201022"/>
              <a:ext cx="1260851" cy="1152826"/>
            </a:xfrm>
            <a:custGeom>
              <a:rect b="b" l="l" r="r" t="t"/>
              <a:pathLst>
                <a:path extrusionOk="0" h="35964" w="39334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082376" y="1388608"/>
              <a:ext cx="1048679" cy="965240"/>
            </a:xfrm>
            <a:custGeom>
              <a:rect b="b" l="l" r="r" t="t"/>
              <a:pathLst>
                <a:path extrusionOk="0" h="30112" w="32715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147352" y="1440377"/>
              <a:ext cx="662929" cy="662929"/>
            </a:xfrm>
            <a:custGeom>
              <a:rect b="b" l="l" r="r" t="t"/>
              <a:pathLst>
                <a:path extrusionOk="0" h="20681" w="20681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6"/>
          <p:cNvSpPr txBox="1"/>
          <p:nvPr/>
        </p:nvSpPr>
        <p:spPr>
          <a:xfrm>
            <a:off x="1862950" y="3345040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ptimizar sus precios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3812525" y="3072049"/>
            <a:ext cx="15189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Percepción de valor de un producto para los clientes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5762113" y="2967802"/>
            <a:ext cx="15189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FAFA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Percepción de calidad del producto y la percepción del proceso</a:t>
            </a:r>
            <a:endParaRPr sz="1500">
              <a:solidFill>
                <a:srgbClr val="AFAFA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718763" y="6758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Nuestra propuesta</a:t>
            </a:r>
            <a:endParaRPr sz="25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301" name="Google Shape;301;p26"/>
          <p:cNvGrpSpPr/>
          <p:nvPr/>
        </p:nvGrpSpPr>
        <p:grpSpPr>
          <a:xfrm>
            <a:off x="2108139" y="1550496"/>
            <a:ext cx="1028438" cy="1111795"/>
            <a:chOff x="643984" y="1201022"/>
            <a:chExt cx="1312620" cy="1419011"/>
          </a:xfrm>
        </p:grpSpPr>
        <p:sp>
          <p:nvSpPr>
            <p:cNvPr id="302" name="Google Shape;302;p26"/>
            <p:cNvSpPr/>
            <p:nvPr/>
          </p:nvSpPr>
          <p:spPr>
            <a:xfrm>
              <a:off x="1135323" y="2249445"/>
              <a:ext cx="334013" cy="370588"/>
            </a:xfrm>
            <a:custGeom>
              <a:rect b="b" l="l" r="r" t="t"/>
              <a:pathLst>
                <a:path extrusionOk="0" h="11561" w="1042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643984" y="1201022"/>
              <a:ext cx="1307556" cy="1152826"/>
            </a:xfrm>
            <a:custGeom>
              <a:rect b="b" l="l" r="r" t="t"/>
              <a:pathLst>
                <a:path extrusionOk="0" h="35964" w="40791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902861" y="1384569"/>
              <a:ext cx="1053744" cy="969279"/>
            </a:xfrm>
            <a:custGeom>
              <a:rect b="b" l="l" r="r" t="t"/>
              <a:pathLst>
                <a:path extrusionOk="0" h="30238" w="32873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933313" y="1436018"/>
              <a:ext cx="712647" cy="662513"/>
            </a:xfrm>
            <a:custGeom>
              <a:rect b="b" l="l" r="r" t="t"/>
              <a:pathLst>
                <a:path extrusionOk="0" h="20668" w="22232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24338" y="1803350"/>
            <a:ext cx="396050" cy="3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500" y="1814422"/>
            <a:ext cx="396050" cy="39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6348425" y="1769637"/>
            <a:ext cx="355296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4377525" y="411475"/>
            <a:ext cx="4726800" cy="12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Realizando un clustering basado en las imágenes y sus títulos</a:t>
            </a:r>
            <a:endParaRPr sz="24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4587300" y="1324700"/>
            <a:ext cx="4099500" cy="32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Regresión sobre las siguientes propiedades</a:t>
            </a:r>
            <a:endParaRPr sz="15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Cómo afecta el rating de los productos la cantidad vendida y el precio al que se venden.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Cómo afectan los potenciadores que se le pueden agregar al producto la cantidad vendida y el precio al que se venden.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Cómo se relaciona la cantidad vendida  con el precio del producto.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" y="1046250"/>
            <a:ext cx="4099349" cy="30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84750" y="411475"/>
            <a:ext cx="4406700" cy="12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las características de los mercantes son una representación adecuada de la percepción del proceso</a:t>
            </a:r>
            <a:endParaRPr sz="20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21" name="Google Shape;321;p28"/>
          <p:cNvSpPr txBox="1"/>
          <p:nvPr>
            <p:ph idx="1" type="subTitle"/>
          </p:nvPr>
        </p:nvSpPr>
        <p:spPr>
          <a:xfrm>
            <a:off x="265500" y="1670275"/>
            <a:ext cx="40452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Regresión sobre las siguientes propiedades</a:t>
            </a:r>
            <a:endParaRPr sz="14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La calificación de los mercantes y el precio promedio al que venden un producto.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La calificación de los mercantes y la cantidad de productos que venden.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Light"/>
              <a:buChar char="●"/>
            </a:pPr>
            <a:r>
              <a:rPr lang="en" sz="14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La calificación de los mercantes y la calificación promedio de los productos que venden.</a:t>
            </a:r>
            <a:endParaRPr sz="14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0" l="3818" r="0" t="0"/>
          <a:stretch/>
        </p:blipFill>
        <p:spPr>
          <a:xfrm>
            <a:off x="4963025" y="736950"/>
            <a:ext cx="3790200" cy="3669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311700" y="664725"/>
            <a:ext cx="85206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Análisis</a:t>
            </a:r>
            <a:r>
              <a:rPr b="1" lang="en" sz="3900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 exploratorio de datos</a:t>
            </a:r>
            <a:endParaRPr b="1" sz="3900">
              <a:solidFill>
                <a:srgbClr val="0B539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311700" y="3469600"/>
            <a:ext cx="85206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4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https://colab.research.google.com/drive/1RM89MQ4M-EWsPjtihOeyw-mpKEJZ62qf</a:t>
            </a:r>
            <a:endParaRPr>
              <a:solidFill>
                <a:schemeClr val="accent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4">
            <a:alphaModFix/>
          </a:blip>
          <a:srcRect b="13788" l="0" r="0" t="10739"/>
          <a:stretch/>
        </p:blipFill>
        <p:spPr>
          <a:xfrm>
            <a:off x="1656350" y="1468500"/>
            <a:ext cx="5831300" cy="19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1048350" y="1958549"/>
            <a:ext cx="70473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</a:rPr>
              <a:t>Muchas Gracias!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>
            <p:ph type="title"/>
          </p:nvPr>
        </p:nvSpPr>
        <p:spPr>
          <a:xfrm>
            <a:off x="265500" y="12331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B5394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Objetivo</a:t>
            </a:r>
            <a:endParaRPr sz="4100">
              <a:solidFill>
                <a:srgbClr val="0B5394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" name="Google Shape;171;p14"/>
          <p:cNvSpPr txBox="1"/>
          <p:nvPr>
            <p:ph idx="1" type="subTitle"/>
          </p:nvPr>
        </p:nvSpPr>
        <p:spPr>
          <a:xfrm>
            <a:off x="265500" y="2468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Wish ha centrado su modelo de negocio en una sola cosa: el precio.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925" y="890575"/>
            <a:ext cx="33337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</a:t>
            </a:r>
            <a:r>
              <a:rPr lang="en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itua</a:t>
            </a:r>
            <a:r>
              <a:rPr lang="en" sz="28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ción del problema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79" name="Google Shape;179;p15"/>
          <p:cNvSpPr txBox="1"/>
          <p:nvPr>
            <p:ph idx="2" type="body"/>
          </p:nvPr>
        </p:nvSpPr>
        <p:spPr>
          <a:xfrm>
            <a:off x="4441000" y="1364350"/>
            <a:ext cx="39999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¿Cómo puede una compañía como Wish seguir manteniendo sus precios bajos?</a:t>
            </a:r>
            <a:r>
              <a:rPr lang="en" sz="1500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	</a:t>
            </a:r>
            <a:r>
              <a:rPr lang="en" sz="15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Una forma puede ser ajustar sus precios y darles un perfil más competitivo. </a:t>
            </a:r>
            <a:endParaRPr sz="15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¿Cómo podemos ajustar los precios de un producto?</a:t>
            </a:r>
            <a:endParaRPr sz="15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¿Cómo podemos ajustar los precios de un producto con los datos que tenemos?</a:t>
            </a:r>
            <a:endParaRPr sz="11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00" y="1233250"/>
            <a:ext cx="3180000" cy="3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75" y="984175"/>
            <a:ext cx="5838300" cy="3752400"/>
          </a:xfrm>
          <a:prstGeom prst="roundRect">
            <a:avLst>
              <a:gd fmla="val 4047" name="adj"/>
            </a:avLst>
          </a:prstGeom>
          <a:noFill/>
          <a:ln>
            <a:noFill/>
          </a:ln>
        </p:spPr>
      </p:pic>
      <p:sp>
        <p:nvSpPr>
          <p:cNvPr id="186" name="Google Shape;186;p16"/>
          <p:cNvSpPr txBox="1"/>
          <p:nvPr>
            <p:ph idx="4294967295" type="title"/>
          </p:nvPr>
        </p:nvSpPr>
        <p:spPr>
          <a:xfrm>
            <a:off x="457200" y="29117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Justificación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282263"/>
            <a:ext cx="7962900" cy="32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22325"/>
            <a:ext cx="4239125" cy="48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>
            <p:ph idx="1" type="subTitle"/>
          </p:nvPr>
        </p:nvSpPr>
        <p:spPr>
          <a:xfrm>
            <a:off x="325675" y="1896125"/>
            <a:ext cx="40452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El 91% de las empresas Fortune 1000 están invirtiendo en proyectos BDA (Big Data analytics) en el 2014, </a:t>
            </a:r>
            <a:r>
              <a:rPr lang="en" sz="1700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aumentó</a:t>
            </a:r>
            <a:r>
              <a:rPr lang="en" sz="1700">
                <a:solidFill>
                  <a:srgbClr val="0B5394"/>
                </a:solidFill>
                <a:latin typeface="Fira Sans"/>
                <a:ea typeface="Fira Sans"/>
                <a:cs typeface="Fira Sans"/>
                <a:sym typeface="Fira Sans"/>
              </a:rPr>
              <a:t> un 85% respecto al año 2013.</a:t>
            </a:r>
            <a:endParaRPr sz="1700">
              <a:solidFill>
                <a:srgbClr val="0B539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4632150" y="4820400"/>
            <a:ext cx="451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https://blog.hubspot.com/marketing/why-people-buy-factors-influence-purchase-descision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2385651" y="2829220"/>
            <a:ext cx="1926900" cy="19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494850" y="986375"/>
            <a:ext cx="475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958175" y="986375"/>
            <a:ext cx="34968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Fira Sans"/>
                <a:ea typeface="Fira Sans"/>
                <a:cs typeface="Fira Sans"/>
                <a:sym typeface="Fira Sans"/>
              </a:rPr>
              <a:t>Recomendaciones de productos:</a:t>
            </a:r>
            <a:endParaRPr b="1">
              <a:solidFill>
                <a:srgbClr val="43434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Sans Medium"/>
              <a:buChar char="●"/>
            </a:pPr>
            <a:r>
              <a:rPr lang="en" sz="13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 motores de recomendación no personalizados</a:t>
            </a:r>
            <a:endParaRPr sz="1300"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      	</a:t>
            </a:r>
            <a:r>
              <a:rPr lang="en" sz="1300">
                <a:solidFill>
                  <a:srgbClr val="434343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Nuevo</a:t>
            </a:r>
            <a:endParaRPr sz="1300">
              <a:solidFill>
                <a:srgbClr val="434343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Tendencias</a:t>
            </a:r>
            <a:endParaRPr sz="1300">
              <a:solidFill>
                <a:srgbClr val="434343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Movimiento lento</a:t>
            </a:r>
            <a:endParaRPr sz="1300">
              <a:solidFill>
                <a:srgbClr val="434343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Fira Sans Medium"/>
              <a:buChar char="●"/>
            </a:pPr>
            <a:r>
              <a:rPr lang="en" sz="1300">
                <a:solidFill>
                  <a:srgbClr val="434343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Motores de recomendación personalizados</a:t>
            </a:r>
            <a:endParaRPr>
              <a:solidFill>
                <a:srgbClr val="434343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494854" y="2996925"/>
            <a:ext cx="475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970050" y="2996925"/>
            <a:ext cx="34848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Análisis de la cesta de mercado</a:t>
            </a:r>
            <a:endParaRPr sz="1500">
              <a:solidFill>
                <a:srgbClr val="43434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rPr>
              <a:t>El análisis de la cesta de mercado es una técnica que identifica la fuerza de la asociación entre un par / grupo de productos que se compran juntos. </a:t>
            </a:r>
            <a:endParaRPr sz="1300">
              <a:solidFill>
                <a:srgbClr val="434343"/>
              </a:solidFill>
              <a:latin typeface="Fira Sans ExtraLight"/>
              <a:ea typeface="Fira Sans ExtraLight"/>
              <a:cs typeface="Fira Sans ExtraLight"/>
              <a:sym typeface="Fira Sans ExtraLight"/>
            </a:endParaRPr>
          </a:p>
        </p:txBody>
      </p:sp>
      <p:cxnSp>
        <p:nvCxnSpPr>
          <p:cNvPr id="208" name="Google Shape;208;p19"/>
          <p:cNvCxnSpPr/>
          <p:nvPr/>
        </p:nvCxnSpPr>
        <p:spPr>
          <a:xfrm>
            <a:off x="613646" y="1487364"/>
            <a:ext cx="23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9"/>
          <p:cNvCxnSpPr/>
          <p:nvPr/>
        </p:nvCxnSpPr>
        <p:spPr>
          <a:xfrm>
            <a:off x="613646" y="3489737"/>
            <a:ext cx="23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9"/>
          <p:cNvSpPr txBox="1"/>
          <p:nvPr>
            <p:ph type="title"/>
          </p:nvPr>
        </p:nvSpPr>
        <p:spPr>
          <a:xfrm>
            <a:off x="4829825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Antecedentes</a:t>
            </a:r>
            <a:endParaRPr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/>
        </p:nvSpPr>
        <p:spPr>
          <a:xfrm>
            <a:off x="5297355" y="1290800"/>
            <a:ext cx="512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7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5810050" y="1290800"/>
            <a:ext cx="2754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Optimización de precios:</a:t>
            </a:r>
            <a:endParaRPr>
              <a:solidFill>
                <a:srgbClr val="43434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5265000" y="2343750"/>
            <a:ext cx="607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7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810050" y="2343750"/>
            <a:ext cx="2814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Análisis de feedback del cliente:</a:t>
            </a:r>
            <a:endParaRPr>
              <a:solidFill>
                <a:srgbClr val="43434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cxnSp>
        <p:nvCxnSpPr>
          <p:cNvPr id="219" name="Google Shape;219;p20"/>
          <p:cNvCxnSpPr/>
          <p:nvPr/>
        </p:nvCxnSpPr>
        <p:spPr>
          <a:xfrm>
            <a:off x="5404900" y="164891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0"/>
          <p:cNvCxnSpPr/>
          <p:nvPr/>
        </p:nvCxnSpPr>
        <p:spPr>
          <a:xfrm>
            <a:off x="5372550" y="269895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0"/>
          <p:cNvPicPr preferRelativeResize="0"/>
          <p:nvPr/>
        </p:nvPicPr>
        <p:blipFill rotWithShape="1">
          <a:blip r:embed="rId3">
            <a:alphaModFix/>
          </a:blip>
          <a:srcRect b="0" l="3401" r="4661" t="0"/>
          <a:stretch/>
        </p:blipFill>
        <p:spPr>
          <a:xfrm>
            <a:off x="607925" y="1197463"/>
            <a:ext cx="4627275" cy="2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5872200" y="3396700"/>
            <a:ext cx="2814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Análisis de inventario:</a:t>
            </a:r>
            <a:endParaRPr>
              <a:solidFill>
                <a:srgbClr val="434343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5250100" y="3396700"/>
            <a:ext cx="607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B539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2700">
              <a:solidFill>
                <a:srgbClr val="0B539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24" name="Google Shape;224;p20"/>
          <p:cNvCxnSpPr/>
          <p:nvPr/>
        </p:nvCxnSpPr>
        <p:spPr>
          <a:xfrm>
            <a:off x="5357650" y="3751900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286200" y="1082775"/>
            <a:ext cx="4080900" cy="18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B539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¿Qué es la optimización de precios?</a:t>
            </a:r>
            <a:endParaRPr sz="4000">
              <a:solidFill>
                <a:srgbClr val="0B539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457200" y="2998575"/>
            <a:ext cx="37389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Es el proceso de establecer y hacer fluctuar los precios de sus productos a lo largo del tiempo en función de una variedad de factores, condiciones, tendencias y predicciones.</a:t>
            </a:r>
            <a:endParaRPr sz="1700">
              <a:solidFill>
                <a:srgbClr val="43434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900" y="842850"/>
            <a:ext cx="4472100" cy="345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